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Slab" pitchFamily="2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60" d="100"/>
          <a:sy n="160" d="100"/>
        </p:scale>
        <p:origin x="2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75fc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75fc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ef6609a1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ef6609a1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N: the total number of observations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ni: the number in the ith group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ed2c8262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ed2c8262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ed2c82620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ed2c82620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ed2c8262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1ed2c8262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ed2c82620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ed2c82620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measure biases in spatial preferences between contributor groups, the gendered average of the Gini-Simpson Index (GSI) was 0.5 for the female users and 0.67 for the male users (see Figure~\ref{fig:density}).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means that male participants had more variability in regard to contributing to more countries and wide distribution than their female counterparts.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two peaks of diversity patterns of the female users mean that the spatial preference within the group contrasts significantly. Meanwhile, male participants show a right-skewed distribution, implying that more men tend to create/edit more international areas.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ed2c8262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ed2c8262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2e91001f7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2e91001f7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employed the number of countries and changesets contributed by users as proxies to estimate the individual has a propensity to contribute locally or internationally.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Men in 20s' to over 50s' groups and women in the 20s' group had polarised contributions where the averages were at 40-50 countries but have extreme users who contribute to over 150 countries. Also, nearly 60% of the participants made changes to the UK, the US, and Germany.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04b603a1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04b603a1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303f0228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303f0228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2d2f024f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2d2f024f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Volunteered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Geographic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ef6609a1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ef6609a1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ef6609a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ef6609a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ed2c82620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ed2c82620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ed2c82620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ed2c82620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Volunteers’ Daily Routine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 daily volunteering routines and preferences can reveal habits and interests which affect their future contributed contents (Basiri et al., 2019).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ed2c8262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ed2c8262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https://findingspress.org/article/33280-changes-in-the-representativeness-of-strava-bicycling-data-during-covid-19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75fc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75fc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2d2f024f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2d2f024f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1680302" y="14175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9900"/>
                </a:solidFill>
              </a:rPr>
              <a:t>Geographic Biases in OSM Contributions</a:t>
            </a:r>
            <a:r>
              <a:rPr lang="en" sz="3200"/>
              <a:t>: </a:t>
            </a:r>
            <a:r>
              <a:rPr lang="en" sz="2300"/>
              <a:t>How do the Geographic Extent of Contributions Differ among Demographic groups?</a:t>
            </a:r>
            <a:endParaRPr sz="2300"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1680302" y="35828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Hyesop Shin, Ana Basiri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05.04.2022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l="7636" t="22917" r="11724" b="22917"/>
          <a:stretch/>
        </p:blipFill>
        <p:spPr>
          <a:xfrm>
            <a:off x="921075" y="4534550"/>
            <a:ext cx="1675875" cy="6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" y="4534551"/>
            <a:ext cx="921073" cy="6089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5933350" y="4805975"/>
            <a:ext cx="321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Full paper in the revision process with AAG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Gini-Simpson’s Diversity Index: The Metrics</a:t>
            </a:r>
            <a:endParaRPr sz="2800"/>
          </a:p>
        </p:txBody>
      </p:sp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 l="21412" t="35682" r="21412" b="53669"/>
          <a:stretch/>
        </p:blipFill>
        <p:spPr>
          <a:xfrm>
            <a:off x="2409350" y="1299775"/>
            <a:ext cx="4325299" cy="45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2409350" y="1796450"/>
            <a:ext cx="410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N: the number of contributions for the total countries contributed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n: the number of contributions for a single country</a:t>
            </a:r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body" idx="1"/>
          </p:nvPr>
        </p:nvSpPr>
        <p:spPr>
          <a:xfrm>
            <a:off x="387900" y="2491825"/>
            <a:ext cx="8368200" cy="20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analyzed user’s mapping behaviour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first defined at individual level and then aggregated by averaging over users with same gender and age cohort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Each individual will have a value between 0-1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0: Less diverse (tends to be domestic)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1: More diverse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Results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384825" y="3152700"/>
            <a:ext cx="478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Exploratory Findings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Simpson’s Diversity Index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three countries accounted for 60% of the total contribution</a:t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 rotWithShape="1">
          <a:blip r:embed="rId3">
            <a:alphaModFix/>
          </a:blip>
          <a:srcRect r="46495"/>
          <a:stretch/>
        </p:blipFill>
        <p:spPr>
          <a:xfrm>
            <a:off x="464875" y="1604375"/>
            <a:ext cx="3987323" cy="30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 rotWithShape="1">
          <a:blip r:embed="rId3">
            <a:alphaModFix/>
          </a:blip>
          <a:srcRect l="53883"/>
          <a:stretch/>
        </p:blipFill>
        <p:spPr>
          <a:xfrm>
            <a:off x="4861401" y="1604375"/>
            <a:ext cx="3436723" cy="30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Contributed Countries by Users’ Demography</a:t>
            </a: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1"/>
          </p:nvPr>
        </p:nvSpPr>
        <p:spPr>
          <a:xfrm>
            <a:off x="4751250" y="1509750"/>
            <a:ext cx="4004700" cy="3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Long-tail distribution was seen in men and women in 20s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Women in 30s and over had fewer than 100 contributed countries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Likely due to fewer survey participants, but OSM, in general, might have a similar distribution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t="7132"/>
          <a:stretch/>
        </p:blipFill>
        <p:spPr>
          <a:xfrm>
            <a:off x="455825" y="1509750"/>
            <a:ext cx="4185375" cy="277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of GSDI: Female: 0.5 Male: 0.67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Male participants were likely contribute to more countries and wide distribution than their female counterparts.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However, two peaks of diversity patterns of the female users mean that the spatial preference within the group contrasts significantly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Gini-Simpson’s Diversity Index</a:t>
            </a: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525" y="1437600"/>
            <a:ext cx="3183349" cy="318334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/>
        </p:nvSpPr>
        <p:spPr>
          <a:xfrm>
            <a:off x="5159750" y="4647900"/>
            <a:ext cx="399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Density distribution of Simpson’s D by gender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Male participants have systematically scored higher diversity measures across both age groups, and the average scores are less likely to differ between age groups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scores from female participants are constantly lower than that of males, and it varies significantly by age group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Female 40-50s’ have wider variation due to small number of participants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Gini-Simpson’s Diversity Index</a:t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525" y="1181988"/>
            <a:ext cx="3694575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body" idx="1"/>
          </p:nvPr>
        </p:nvSpPr>
        <p:spPr>
          <a:xfrm>
            <a:off x="475275" y="1489825"/>
            <a:ext cx="8368200" cy="10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</a:rPr>
              <a:t>Main Contribution: Exploratory Analysis</a:t>
            </a:r>
            <a:endParaRPr sz="1600">
              <a:solidFill>
                <a:schemeClr val="accent5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Women’s spatial coverage to OSM were remarkably lower than that of men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However, such variabilities can be identified by the disaggregation of gender and age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300"/>
              <a:t>Men in 20s' to over 50s' groups and women in the 20s' group had polarised contributions where the averages were at 40-50 countries but have extreme users who contribute to over 150 countries.</a:t>
            </a:r>
            <a:r>
              <a:rPr lang="en" sz="1400"/>
              <a:t> 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60% of the participants made changes to the UK, the US, and Germany.</a:t>
            </a:r>
            <a:endParaRPr sz="1400"/>
          </a:p>
        </p:txBody>
      </p:sp>
      <p:sp>
        <p:nvSpPr>
          <p:cNvPr id="196" name="Google Shape;196;p29"/>
          <p:cNvSpPr txBox="1"/>
          <p:nvPr/>
        </p:nvSpPr>
        <p:spPr>
          <a:xfrm>
            <a:off x="475275" y="3284100"/>
            <a:ext cx="79893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Main Contribution: Gini-Simpson’s Diversity Index</a:t>
            </a:r>
            <a:endParaRPr sz="16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Men: 0.67 Women 0.50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 were more likely to be spatial diverse than their female counterparts. However, this once again varied significantly by the age groups.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1"/>
          </p:nvPr>
        </p:nvSpPr>
        <p:spPr>
          <a:xfrm>
            <a:off x="475275" y="1489825"/>
            <a:ext cx="8368200" cy="17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</a:rPr>
              <a:t>Things we noticed</a:t>
            </a:r>
            <a:endParaRPr sz="1600">
              <a:solidFill>
                <a:schemeClr val="accent5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Unequal samples: Men (188 persons) vs Women (30 persons) ⇐ might represent the online population?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nature of crowdsourcing: a few extreme users can change the entire statistics “long-tail”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Conversion of time zones: OSM only provides the hours by UTC, resulting in inaccurate timezones for countries with multiple timezones (e.g. USA, Russia, Brazil)</a:t>
            </a:r>
            <a:endParaRPr sz="1400"/>
          </a:p>
        </p:txBody>
      </p:sp>
      <p:sp>
        <p:nvSpPr>
          <p:cNvPr id="203" name="Google Shape;203;p30"/>
          <p:cNvSpPr txBox="1"/>
          <p:nvPr/>
        </p:nvSpPr>
        <p:spPr>
          <a:xfrm>
            <a:off x="475275" y="3284100"/>
            <a:ext cx="7989300" cy="14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Future Studies</a:t>
            </a:r>
            <a:endParaRPr sz="16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authors can send another information survey to inform their local timezone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Examine more representative and gender-age sampling to identify any biases given a similar number of respondents.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want to build an inclusive platform!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/>
        </p:nvSpPr>
        <p:spPr>
          <a:xfrm>
            <a:off x="597750" y="1980900"/>
            <a:ext cx="7948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</a:rPr>
              <a:t>Thank You</a:t>
            </a:r>
            <a:endParaRPr sz="3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490250" y="-1594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V</a:t>
            </a:r>
            <a:r>
              <a:rPr lang="en">
                <a:solidFill>
                  <a:schemeClr val="dk2"/>
                </a:solidFill>
              </a:rPr>
              <a:t>olunteered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G</a:t>
            </a:r>
            <a:r>
              <a:rPr lang="en">
                <a:solidFill>
                  <a:schemeClr val="dk2"/>
                </a:solidFill>
              </a:rPr>
              <a:t>eographic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I</a:t>
            </a:r>
            <a:r>
              <a:rPr lang="en">
                <a:solidFill>
                  <a:schemeClr val="dk2"/>
                </a:solidFill>
              </a:rPr>
              <a:t>nformation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4852000" y="876100"/>
            <a:ext cx="37329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the use of digital devices to collect, assemble, modify and share geographic data provided voluntarily by citizens</a:t>
            </a:r>
            <a:endParaRPr sz="2400"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4886700" y="3245675"/>
            <a:ext cx="284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(Goodchild, 2007)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93" y="3400268"/>
            <a:ext cx="2349075" cy="7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7125" y="3400275"/>
            <a:ext cx="711249" cy="71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206" y="4188150"/>
            <a:ext cx="1447450" cy="8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3975" y="4233838"/>
            <a:ext cx="776525" cy="7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4825" y="4257050"/>
            <a:ext cx="730100" cy="7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8">
            <a:alphaModFix/>
          </a:blip>
          <a:srcRect l="22100" r="22105"/>
          <a:stretch/>
        </p:blipFill>
        <p:spPr>
          <a:xfrm>
            <a:off x="1135776" y="4188138"/>
            <a:ext cx="630948" cy="63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Focus: the Volunteers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500" y="1879775"/>
            <a:ext cx="2992900" cy="29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8150" y="2027825"/>
            <a:ext cx="728950" cy="7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1100" y="2430775"/>
            <a:ext cx="711249" cy="71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2475" y="1570350"/>
            <a:ext cx="583250" cy="5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2316425" y="1258125"/>
            <a:ext cx="2094300" cy="19908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658675" y="2249825"/>
            <a:ext cx="1569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Most VGI studies focus on Data quality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6213600" y="1834550"/>
            <a:ext cx="2175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Our focus</a:t>
            </a:r>
            <a:endParaRPr sz="3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5" name="Google Shape;95;p16"/>
          <p:cNvCxnSpPr>
            <a:stCxn id="94" idx="1"/>
          </p:cNvCxnSpPr>
          <p:nvPr/>
        </p:nvCxnSpPr>
        <p:spPr>
          <a:xfrm flipH="1">
            <a:off x="5814000" y="2173100"/>
            <a:ext cx="399600" cy="1722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96;p16"/>
          <p:cNvCxnSpPr/>
          <p:nvPr/>
        </p:nvCxnSpPr>
        <p:spPr>
          <a:xfrm flipH="1">
            <a:off x="1916825" y="2077625"/>
            <a:ext cx="399600" cy="172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Volunteers are not always representative</a:t>
            </a:r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540300" y="1794625"/>
            <a:ext cx="8368200" cy="15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 silent minority who needs information about public facilities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 community with local knowledge but weakness in internet technology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Voluntary works are to some extent associated with the time spent on computers and social media (Jago et al., 2014; Clary et al., 2020)</a:t>
            </a:r>
            <a:endParaRPr sz="1300"/>
          </a:p>
        </p:txBody>
      </p:sp>
      <p:sp>
        <p:nvSpPr>
          <p:cNvPr id="103" name="Google Shape;103;p17"/>
          <p:cNvSpPr txBox="1"/>
          <p:nvPr/>
        </p:nvSpPr>
        <p:spPr>
          <a:xfrm>
            <a:off x="693475" y="1467525"/>
            <a:ext cx="3574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Under-represented crowd</a:t>
            </a:r>
            <a:endParaRPr sz="16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6725" y="2921950"/>
            <a:ext cx="680975" cy="5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0609" y="2921949"/>
            <a:ext cx="611599" cy="5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5116" y="2921950"/>
            <a:ext cx="545225" cy="5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3250" y="2921950"/>
            <a:ext cx="545225" cy="5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Under-representation and Spatial Bias</a:t>
            </a:r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387900" y="2613549"/>
            <a:ext cx="8368200" cy="9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6"/>
                </a:solidFill>
              </a:rPr>
              <a:t>Patchy distribution of maps across space and time</a:t>
            </a:r>
            <a:endParaRPr sz="1500">
              <a:solidFill>
                <a:schemeClr val="accent6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 well-known feature of the data from citizen science projects is the patchy distribution of maps across space and time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This leaves global citizen science datasets with spatial and temporal gaps and redundancies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The majority tend to contribute to more familiar areas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The minority</a:t>
            </a:r>
            <a:r>
              <a:rPr lang="en" sz="1400"/>
              <a:t> spend less time on volunteered works, tend to contribute to neighbourhood areas</a:t>
            </a:r>
            <a:endParaRPr sz="1400"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150" y="1423000"/>
            <a:ext cx="1831000" cy="12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569" y="1423003"/>
            <a:ext cx="1220656" cy="122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VGI Contributors’ Bias: Why should we care?</a:t>
            </a:r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If we collapse the information, we might not be able to give essential information: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To get a full picture of the reality for intervening politic issues (e.g. bike safety)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To limit further intervention of building more inclusive platforms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As daily volunteering routines and preferences can reveal habits and interests which affect their future contributed contents (Basiri et al., 2019).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Gaps</a:t>
            </a:r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body" idx="1"/>
          </p:nvPr>
        </p:nvSpPr>
        <p:spPr>
          <a:xfrm>
            <a:off x="387900" y="12612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Current literature of citizen science looking at spatial and temporal biases:</a:t>
            </a:r>
            <a:endParaRPr sz="140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</a:pPr>
            <a:r>
              <a:rPr lang="en" sz="1400">
                <a:solidFill>
                  <a:schemeClr val="accent6"/>
                </a:solidFill>
              </a:rPr>
              <a:t>Ecological Fallacy</a:t>
            </a:r>
            <a:endParaRPr sz="1400">
              <a:solidFill>
                <a:schemeClr val="accent6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 not breakdown the records by demographic groups even though certain cohorts have different distributions than their counterparts. These studies only imply gender or age biases as a whole.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Focus either on demographic characteristics or spatial and temporal patterns - the two perspectives are usually </a:t>
            </a:r>
            <a:r>
              <a:rPr lang="en" sz="1400">
                <a:solidFill>
                  <a:schemeClr val="accent6"/>
                </a:solidFill>
              </a:rPr>
              <a:t>not put into relation with each other</a:t>
            </a:r>
            <a:endParaRPr sz="1400">
              <a:solidFill>
                <a:schemeClr val="accent6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Strava is attempting to consider gender, 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Still very young stage</a:t>
            </a:r>
            <a:endParaRPr/>
          </a:p>
        </p:txBody>
      </p:sp>
      <p:sp>
        <p:nvSpPr>
          <p:cNvPr id="128" name="Google Shape;128;p20"/>
          <p:cNvSpPr/>
          <p:nvPr/>
        </p:nvSpPr>
        <p:spPr>
          <a:xfrm rot="10800000">
            <a:off x="3963600" y="3730050"/>
            <a:ext cx="1216800" cy="208200"/>
          </a:xfrm>
          <a:prstGeom prst="triangle">
            <a:avLst>
              <a:gd name="adj" fmla="val 50000"/>
            </a:avLst>
          </a:prstGeom>
          <a:solidFill>
            <a:srgbClr val="FFAB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 txBox="1"/>
          <p:nvPr/>
        </p:nvSpPr>
        <p:spPr>
          <a:xfrm>
            <a:off x="1081800" y="4066000"/>
            <a:ext cx="6980400" cy="87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FAB40"/>
                </a:solidFill>
                <a:latin typeface="Roboto"/>
                <a:ea typeface="Roboto"/>
                <a:cs typeface="Roboto"/>
                <a:sym typeface="Roboto"/>
              </a:rPr>
              <a:t>There is a need to jointly consider the participants’ demographic characteristics as well as how their volunteering patterns differ over time and space</a:t>
            </a:r>
            <a:endParaRPr sz="1800" b="1">
              <a:solidFill>
                <a:srgbClr val="FFAB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Objective</a:t>
            </a:r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explore the number of contributed countries to OSM between gender and age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To quantify the diversity of OSM contributions between gender and age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>
            <a:off x="-188050" y="-94025"/>
            <a:ext cx="9468900" cy="531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 l="219" r="209"/>
          <a:stretch/>
        </p:blipFill>
        <p:spPr>
          <a:xfrm>
            <a:off x="854450" y="1189500"/>
            <a:ext cx="7435100" cy="336176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>
            <a:spLocks noGrp="1"/>
          </p:cNvSpPr>
          <p:nvPr>
            <p:ph type="title" idx="4294967295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Methods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2040475" y="3990575"/>
            <a:ext cx="3366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ID, Gender, Age, Nationality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218 respondents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30 women (14%)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188 men (86%)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Non-binary was included in the survey but excluded due to not meeting the requirement bar</a:t>
            </a:r>
            <a:endParaRPr sz="1100"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4656" y="1642169"/>
            <a:ext cx="388900" cy="3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1006" y="1642169"/>
            <a:ext cx="388900" cy="3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3781" y="1642169"/>
            <a:ext cx="388900" cy="3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1184</Words>
  <Application>Microsoft Macintosh PowerPoint</Application>
  <PresentationFormat>화면 슬라이드 쇼(16:9)</PresentationFormat>
  <Paragraphs>103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Roboto Slab</vt:lpstr>
      <vt:lpstr>Roboto</vt:lpstr>
      <vt:lpstr>Calibri</vt:lpstr>
      <vt:lpstr>Arial</vt:lpstr>
      <vt:lpstr>Marina</vt:lpstr>
      <vt:lpstr>Geographic Biases in OSM Contributions: How do the Geographic Extent of Contributions Differ among Demographic groups?</vt:lpstr>
      <vt:lpstr>Volunteered Geographic Information</vt:lpstr>
      <vt:lpstr>Our Focus: the Volunteers</vt:lpstr>
      <vt:lpstr>Volunteers are not always representative</vt:lpstr>
      <vt:lpstr>Under-representation and Spatial Bias</vt:lpstr>
      <vt:lpstr>VGI Contributors’ Bias: Why should we care?</vt:lpstr>
      <vt:lpstr>Research Gaps</vt:lpstr>
      <vt:lpstr>Study Objective</vt:lpstr>
      <vt:lpstr>Methods</vt:lpstr>
      <vt:lpstr>Gini-Simpson’s Diversity Index: The Metrics</vt:lpstr>
      <vt:lpstr>Results</vt:lpstr>
      <vt:lpstr>Top three countries accounted for 60% of the total contribution</vt:lpstr>
      <vt:lpstr>Contributed Countries by Users’ Demography</vt:lpstr>
      <vt:lpstr>Results: Gini-Simpson’s Diversity Index</vt:lpstr>
      <vt:lpstr>Results: Gini-Simpson’s Diversity Index</vt:lpstr>
      <vt:lpstr>Conclusion</vt:lpstr>
      <vt:lpstr>Conclusion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Geographic Biases in OSM Contributions: How do the Geographic Extent of Contributions Differ among Demographic groups?</dc:title>
  <cp:lastModifiedBy>Hyesop Shin</cp:lastModifiedBy>
  <cp:revision>1</cp:revision>
  <dcterms:modified xsi:type="dcterms:W3CDTF">2022-03-28T20:53:27Z</dcterms:modified>
</cp:coreProperties>
</file>